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8" r:id="rId3"/>
    <p:sldId id="260" r:id="rId4"/>
    <p:sldId id="256" r:id="rId5"/>
    <p:sldId id="264" r:id="rId6"/>
    <p:sldId id="263" r:id="rId7"/>
    <p:sldId id="261" r:id="rId8"/>
    <p:sldId id="265" r:id="rId9"/>
    <p:sldId id="266" r:id="rId10"/>
    <p:sldId id="262" r:id="rId11"/>
    <p:sldId id="267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954E-B048-47F2-A716-1A1E88127E8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C79-06E5-4DC4-847F-EC771129B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954E-B048-47F2-A716-1A1E88127E8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C79-06E5-4DC4-847F-EC771129B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954E-B048-47F2-A716-1A1E88127E8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C79-06E5-4DC4-847F-EC771129B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954E-B048-47F2-A716-1A1E88127E8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C79-06E5-4DC4-847F-EC771129B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954E-B048-47F2-A716-1A1E88127E8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C79-06E5-4DC4-847F-EC771129B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954E-B048-47F2-A716-1A1E88127E8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C79-06E5-4DC4-847F-EC771129B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954E-B048-47F2-A716-1A1E88127E8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C79-06E5-4DC4-847F-EC771129B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954E-B048-47F2-A716-1A1E88127E8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C79-06E5-4DC4-847F-EC771129B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954E-B048-47F2-A716-1A1E88127E8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C79-06E5-4DC4-847F-EC771129B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954E-B048-47F2-A716-1A1E88127E8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2C79-06E5-4DC4-847F-EC771129B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954E-B048-47F2-A716-1A1E88127E85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82C79-06E5-4DC4-847F-EC771129B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9382C79-06E5-4DC4-847F-EC771129B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39D954E-B048-47F2-A716-1A1E88127E85}" type="datetimeFigureOut">
              <a:rPr lang="en-US" smtClean="0"/>
              <a:pPr/>
              <a:t>1/14/2015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smtClean="0">
                <a:solidFill>
                  <a:srgbClr val="0070C0"/>
                </a:solidFill>
              </a:rPr>
              <a:t>Saber</a:t>
            </a:r>
            <a:r>
              <a:rPr lang="en-US" dirty="0" smtClean="0"/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Conocer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2-1B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70C0"/>
                </a:solidFill>
              </a:rPr>
              <a:t>Saber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vs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Conocer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2800" dirty="0" smtClean="0"/>
              <a:t>Both mean TO KNOW</a:t>
            </a:r>
            <a:br>
              <a:rPr lang="en-US" sz="28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SABER	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To know facts or information</a:t>
            </a:r>
          </a:p>
          <a:p>
            <a:pPr marL="114300" indent="0">
              <a:buNone/>
            </a:pPr>
            <a:endParaRPr lang="en-US" sz="32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To know how to do something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CONOCER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To be familiar with people</a:t>
            </a:r>
          </a:p>
          <a:p>
            <a:endParaRPr lang="en-US" sz="3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To be familiar with places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419600" y="1371600"/>
            <a:ext cx="3810000" cy="5029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1371600"/>
            <a:ext cx="3810000" cy="50292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67000"/>
            <a:ext cx="7620000" cy="1143000"/>
          </a:xfrm>
        </p:spPr>
        <p:txBody>
          <a:bodyPr/>
          <a:lstStyle/>
          <a:p>
            <a:pPr algn="ctr"/>
            <a:r>
              <a:rPr lang="en-US" sz="6600" b="1" dirty="0">
                <a:solidFill>
                  <a:srgbClr val="00B050"/>
                </a:solidFill>
              </a:rPr>
              <a:t>¿</a:t>
            </a:r>
            <a:r>
              <a:rPr lang="en-US" sz="6600" b="1" dirty="0" err="1" smtClean="0">
                <a:solidFill>
                  <a:srgbClr val="00B050"/>
                </a:solidFill>
              </a:rPr>
              <a:t>Listos</a:t>
            </a:r>
            <a:r>
              <a:rPr lang="en-US" sz="6600" b="1" dirty="0" smtClean="0">
                <a:solidFill>
                  <a:srgbClr val="00B050"/>
                </a:solidFill>
              </a:rPr>
              <a:t> para </a:t>
            </a:r>
            <a:r>
              <a:rPr lang="en-US" sz="6600" b="1" dirty="0" err="1" smtClean="0">
                <a:solidFill>
                  <a:srgbClr val="00B050"/>
                </a:solidFill>
              </a:rPr>
              <a:t>alguna</a:t>
            </a:r>
            <a:r>
              <a:rPr lang="en-US" sz="6600" b="1" dirty="0" smtClean="0">
                <a:solidFill>
                  <a:srgbClr val="00B050"/>
                </a:solidFill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</a:rPr>
              <a:t>práctica</a:t>
            </a:r>
            <a:r>
              <a:rPr lang="en-US" sz="6600" b="1" dirty="0" smtClean="0">
                <a:solidFill>
                  <a:srgbClr val="00B050"/>
                </a:solidFill>
              </a:rPr>
              <a:t>?</a:t>
            </a:r>
            <a:endParaRPr lang="en-US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Las </a:t>
            </a:r>
            <a:r>
              <a:rPr lang="en-US" dirty="0" err="1" smtClean="0">
                <a:solidFill>
                  <a:schemeClr val="accent2"/>
                </a:solidFill>
              </a:rPr>
              <a:t>formas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SABER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YO		     NOSOTROS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SÉ		     SABEMOS</a:t>
            </a:r>
          </a:p>
          <a:p>
            <a:endParaRPr lang="en-US" dirty="0" smtClean="0"/>
          </a:p>
          <a:p>
            <a:r>
              <a:rPr lang="en-US" dirty="0" smtClean="0"/>
              <a:t>TÚ		      VOSOTROS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SABES	      SABÉIS</a:t>
            </a:r>
          </a:p>
          <a:p>
            <a:endParaRPr lang="en-US" dirty="0" smtClean="0"/>
          </a:p>
          <a:p>
            <a:r>
              <a:rPr lang="en-US" dirty="0" smtClean="0"/>
              <a:t>ÉL/ELLA/UD	    ELLOS/UDS</a:t>
            </a: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SABE	      SABEN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CONOCER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962400" cy="3951288"/>
          </a:xfrm>
        </p:spPr>
        <p:txBody>
          <a:bodyPr>
            <a:noAutofit/>
          </a:bodyPr>
          <a:lstStyle/>
          <a:p>
            <a:r>
              <a:rPr lang="en-US" sz="2200" dirty="0" smtClean="0"/>
              <a:t>YO		       NOSOTROS</a:t>
            </a:r>
          </a:p>
          <a:p>
            <a:r>
              <a:rPr lang="en-US" sz="2200" dirty="0" smtClean="0">
                <a:solidFill>
                  <a:srgbClr val="0070C0"/>
                </a:solidFill>
              </a:rPr>
              <a:t>CONOZCO	    CONOCEMOS</a:t>
            </a:r>
            <a:endParaRPr lang="en-US" sz="2200" dirty="0">
              <a:solidFill>
                <a:srgbClr val="0070C0"/>
              </a:solidFill>
            </a:endParaRPr>
          </a:p>
          <a:p>
            <a:endParaRPr lang="en-US" sz="2200" dirty="0" smtClean="0"/>
          </a:p>
          <a:p>
            <a:r>
              <a:rPr lang="en-US" sz="2200" dirty="0" smtClean="0"/>
              <a:t>TÚ		       VOSOTROS</a:t>
            </a:r>
          </a:p>
          <a:p>
            <a:r>
              <a:rPr lang="en-US" sz="2200" dirty="0" smtClean="0">
                <a:solidFill>
                  <a:srgbClr val="0070C0"/>
                </a:solidFill>
              </a:rPr>
              <a:t>CONOCES	       CONOCÉIS</a:t>
            </a:r>
            <a:endParaRPr lang="en-US" sz="2200" dirty="0">
              <a:solidFill>
                <a:srgbClr val="0070C0"/>
              </a:solidFill>
            </a:endParaRPr>
          </a:p>
          <a:p>
            <a:endParaRPr lang="en-US" sz="2200" dirty="0" smtClean="0"/>
          </a:p>
          <a:p>
            <a:r>
              <a:rPr lang="en-US" sz="2200" dirty="0" smtClean="0"/>
              <a:t>ÉL/ELLA/UD	       ELLOS/UDS</a:t>
            </a:r>
          </a:p>
          <a:p>
            <a:r>
              <a:rPr lang="en-US" sz="2200" dirty="0" smtClean="0">
                <a:solidFill>
                  <a:srgbClr val="0070C0"/>
                </a:solidFill>
              </a:rPr>
              <a:t>CONOCE	       CONOCEN	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Saber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800600"/>
          </a:xfrm>
        </p:spPr>
        <p:txBody>
          <a:bodyPr>
            <a:normAutofit/>
          </a:bodyPr>
          <a:lstStyle/>
          <a:p>
            <a:r>
              <a:rPr lang="en-US" sz="4600" dirty="0" err="1" smtClean="0"/>
              <a:t>Yo</a:t>
            </a:r>
            <a:r>
              <a:rPr lang="en-US" sz="4600" dirty="0" smtClean="0"/>
              <a:t> </a:t>
            </a:r>
            <a:r>
              <a:rPr lang="en-US" sz="4600" b="1" dirty="0" err="1" smtClean="0"/>
              <a:t>sé</a:t>
            </a:r>
            <a:endParaRPr lang="en-US" sz="4600" b="1" dirty="0" smtClean="0"/>
          </a:p>
          <a:p>
            <a:r>
              <a:rPr lang="en-US" sz="4600" dirty="0" err="1" smtClean="0"/>
              <a:t>Tú</a:t>
            </a:r>
            <a:r>
              <a:rPr lang="en-US" sz="4600" dirty="0" smtClean="0"/>
              <a:t> </a:t>
            </a:r>
            <a:r>
              <a:rPr lang="en-US" sz="4600" b="1" dirty="0" err="1" smtClean="0"/>
              <a:t>sabes</a:t>
            </a:r>
            <a:endParaRPr lang="en-US" sz="4600" b="1" dirty="0" smtClean="0"/>
          </a:p>
          <a:p>
            <a:r>
              <a:rPr lang="en-US" sz="4600" dirty="0" err="1" smtClean="0"/>
              <a:t>Él</a:t>
            </a:r>
            <a:r>
              <a:rPr lang="en-US" sz="4600" dirty="0" smtClean="0"/>
              <a:t> </a:t>
            </a:r>
            <a:r>
              <a:rPr lang="en-US" sz="4600" b="1" dirty="0" err="1" smtClean="0"/>
              <a:t>sabe</a:t>
            </a:r>
            <a:endParaRPr lang="en-US" sz="4600" b="1" dirty="0" smtClean="0"/>
          </a:p>
          <a:p>
            <a:r>
              <a:rPr lang="en-US" sz="4600" dirty="0" smtClean="0"/>
              <a:t>Ella </a:t>
            </a:r>
            <a:r>
              <a:rPr lang="en-US" sz="4600" b="1" dirty="0" err="1" smtClean="0"/>
              <a:t>sabe</a:t>
            </a:r>
            <a:endParaRPr lang="en-US" sz="4600" b="1" dirty="0" smtClean="0"/>
          </a:p>
          <a:p>
            <a:r>
              <a:rPr lang="en-US" sz="4600" dirty="0" err="1" smtClean="0"/>
              <a:t>Ud</a:t>
            </a:r>
            <a:r>
              <a:rPr lang="en-US" sz="4600" dirty="0" smtClean="0"/>
              <a:t>. </a:t>
            </a:r>
            <a:r>
              <a:rPr lang="en-US" sz="4600" b="1" dirty="0" err="1"/>
              <a:t>s</a:t>
            </a:r>
            <a:r>
              <a:rPr lang="en-US" sz="4600" b="1" dirty="0" err="1" smtClean="0"/>
              <a:t>abe</a:t>
            </a:r>
            <a:endParaRPr lang="en-US" sz="4600" b="1" dirty="0" smtClean="0"/>
          </a:p>
          <a:p>
            <a:endParaRPr lang="en-US" sz="4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5200" y="1600200"/>
            <a:ext cx="52578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00" dirty="0" err="1" smtClean="0"/>
              <a:t>Nosotros</a:t>
            </a:r>
            <a:r>
              <a:rPr lang="en-US" sz="4600" dirty="0" smtClean="0"/>
              <a:t> </a:t>
            </a:r>
            <a:r>
              <a:rPr lang="en-US" sz="4600" b="1" dirty="0" err="1" smtClean="0"/>
              <a:t>sabemos</a:t>
            </a:r>
            <a:endParaRPr lang="en-US" sz="4600" b="1" dirty="0" smtClean="0"/>
          </a:p>
          <a:p>
            <a:r>
              <a:rPr lang="en-US" sz="4600" dirty="0" err="1" smtClean="0"/>
              <a:t>Vosotros</a:t>
            </a:r>
            <a:r>
              <a:rPr lang="en-US" sz="4600" dirty="0" smtClean="0"/>
              <a:t> </a:t>
            </a:r>
            <a:r>
              <a:rPr lang="en-US" sz="4600" b="1" dirty="0" err="1" smtClean="0"/>
              <a:t>sabéis</a:t>
            </a:r>
            <a:endParaRPr lang="en-US" sz="4600" b="1" dirty="0" smtClean="0"/>
          </a:p>
          <a:p>
            <a:r>
              <a:rPr lang="en-US" sz="4600" dirty="0" err="1" smtClean="0"/>
              <a:t>Ellos</a:t>
            </a:r>
            <a:r>
              <a:rPr lang="en-US" sz="4600" dirty="0" smtClean="0"/>
              <a:t> </a:t>
            </a:r>
            <a:r>
              <a:rPr lang="en-US" sz="4600" b="1" dirty="0" err="1" smtClean="0"/>
              <a:t>saben</a:t>
            </a:r>
            <a:endParaRPr lang="en-US" sz="4600" b="1" dirty="0" smtClean="0"/>
          </a:p>
          <a:p>
            <a:r>
              <a:rPr lang="en-US" sz="4600" dirty="0" err="1" smtClean="0"/>
              <a:t>Ellas</a:t>
            </a:r>
            <a:r>
              <a:rPr lang="en-US" sz="4600" dirty="0" smtClean="0"/>
              <a:t> </a:t>
            </a:r>
            <a:r>
              <a:rPr lang="en-US" sz="4600" b="1" dirty="0" err="1" smtClean="0"/>
              <a:t>saben</a:t>
            </a:r>
            <a:endParaRPr lang="en-US" sz="4600" b="1" dirty="0" smtClean="0"/>
          </a:p>
          <a:p>
            <a:r>
              <a:rPr lang="en-US" sz="4600" dirty="0" err="1" smtClean="0"/>
              <a:t>Uds</a:t>
            </a:r>
            <a:r>
              <a:rPr lang="en-US" sz="4600" dirty="0" smtClean="0"/>
              <a:t>. </a:t>
            </a:r>
            <a:r>
              <a:rPr lang="en-US" sz="4600" b="1" dirty="0" err="1" smtClean="0"/>
              <a:t>saben</a:t>
            </a:r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175678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Conocer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3276600" cy="480060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Yo</a:t>
            </a:r>
            <a:r>
              <a:rPr lang="en-US" sz="4400" dirty="0" smtClean="0"/>
              <a:t> </a:t>
            </a:r>
            <a:r>
              <a:rPr lang="en-US" sz="4400" b="1" dirty="0" err="1" smtClean="0"/>
              <a:t>conozco</a:t>
            </a:r>
            <a:endParaRPr lang="en-US" sz="4400" b="1" dirty="0" smtClean="0"/>
          </a:p>
          <a:p>
            <a:r>
              <a:rPr lang="en-US" sz="4400" dirty="0" err="1" smtClean="0"/>
              <a:t>Tú</a:t>
            </a:r>
            <a:r>
              <a:rPr lang="en-US" sz="4400" dirty="0" smtClean="0"/>
              <a:t> </a:t>
            </a:r>
            <a:r>
              <a:rPr lang="en-US" sz="4400" b="1" dirty="0" err="1" smtClean="0"/>
              <a:t>conoces</a:t>
            </a:r>
            <a:endParaRPr lang="en-US" sz="4400" b="1" dirty="0" smtClean="0"/>
          </a:p>
          <a:p>
            <a:r>
              <a:rPr lang="en-US" sz="4400" dirty="0" err="1" smtClean="0"/>
              <a:t>Él</a:t>
            </a:r>
            <a:r>
              <a:rPr lang="en-US" sz="4400" dirty="0" smtClean="0"/>
              <a:t> </a:t>
            </a:r>
            <a:r>
              <a:rPr lang="en-US" sz="4400" b="1" dirty="0" err="1" smtClean="0"/>
              <a:t>conoce</a:t>
            </a:r>
            <a:endParaRPr lang="en-US" sz="4400" b="1" dirty="0" smtClean="0"/>
          </a:p>
          <a:p>
            <a:r>
              <a:rPr lang="en-US" sz="4400" dirty="0" smtClean="0"/>
              <a:t>Ella </a:t>
            </a:r>
            <a:r>
              <a:rPr lang="en-US" sz="4400" b="1" dirty="0" err="1" smtClean="0"/>
              <a:t>conoce</a:t>
            </a:r>
            <a:endParaRPr lang="en-US" sz="4400" b="1" dirty="0" smtClean="0"/>
          </a:p>
          <a:p>
            <a:r>
              <a:rPr lang="en-US" sz="4400" dirty="0" err="1" smtClean="0"/>
              <a:t>Ud</a:t>
            </a:r>
            <a:r>
              <a:rPr lang="en-US" sz="4400" dirty="0" smtClean="0"/>
              <a:t>. </a:t>
            </a:r>
            <a:r>
              <a:rPr lang="en-US" sz="4400" b="1" dirty="0" err="1" smtClean="0"/>
              <a:t>conoce</a:t>
            </a:r>
            <a:endParaRPr lang="en-US" sz="4400" b="1" dirty="0" smtClean="0"/>
          </a:p>
          <a:p>
            <a:endParaRPr lang="en-US" sz="4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81400" y="1524000"/>
            <a:ext cx="5181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/>
              <a:t>Nosotros</a:t>
            </a:r>
            <a:r>
              <a:rPr lang="en-US" sz="4000" dirty="0" smtClean="0"/>
              <a:t> </a:t>
            </a:r>
            <a:r>
              <a:rPr lang="en-US" sz="4000" b="1" dirty="0" err="1" smtClean="0"/>
              <a:t>conocemos</a:t>
            </a:r>
            <a:endParaRPr lang="en-US" sz="4000" b="1" dirty="0" smtClean="0"/>
          </a:p>
          <a:p>
            <a:r>
              <a:rPr lang="en-US" sz="4000" dirty="0" err="1" smtClean="0"/>
              <a:t>Vosotros</a:t>
            </a:r>
            <a:r>
              <a:rPr lang="en-US" sz="4000" dirty="0" smtClean="0"/>
              <a:t> </a:t>
            </a:r>
            <a:r>
              <a:rPr lang="en-US" sz="4000" b="1" dirty="0" err="1" smtClean="0"/>
              <a:t>conocéis</a:t>
            </a:r>
            <a:endParaRPr lang="en-US" sz="4000" b="1" dirty="0" smtClean="0"/>
          </a:p>
          <a:p>
            <a:r>
              <a:rPr lang="en-US" sz="4000" dirty="0" err="1" smtClean="0"/>
              <a:t>Ellos</a:t>
            </a:r>
            <a:r>
              <a:rPr lang="en-US" sz="4000" dirty="0" smtClean="0"/>
              <a:t> </a:t>
            </a:r>
            <a:r>
              <a:rPr lang="en-US" sz="4000" b="1" dirty="0" err="1" smtClean="0"/>
              <a:t>conocen</a:t>
            </a:r>
            <a:endParaRPr lang="en-US" sz="4000" b="1" dirty="0" smtClean="0"/>
          </a:p>
          <a:p>
            <a:r>
              <a:rPr lang="en-US" sz="4000" dirty="0" err="1" smtClean="0"/>
              <a:t>Ellas</a:t>
            </a:r>
            <a:r>
              <a:rPr lang="en-US" sz="4000" dirty="0" smtClean="0"/>
              <a:t> </a:t>
            </a:r>
            <a:r>
              <a:rPr lang="en-US" sz="4000" b="1" dirty="0" err="1" smtClean="0"/>
              <a:t>conocen</a:t>
            </a:r>
            <a:endParaRPr lang="en-US" sz="4000" b="1" dirty="0" smtClean="0"/>
          </a:p>
          <a:p>
            <a:r>
              <a:rPr lang="en-US" sz="4000" dirty="0" err="1" smtClean="0"/>
              <a:t>Uds</a:t>
            </a:r>
            <a:r>
              <a:rPr lang="en-US" sz="4000" dirty="0" smtClean="0"/>
              <a:t>. </a:t>
            </a:r>
            <a:r>
              <a:rPr lang="en-US" sz="4000" b="1" dirty="0" err="1" smtClean="0"/>
              <a:t>conocen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3859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70C0"/>
                </a:solidFill>
              </a:rPr>
              <a:t>Saber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2800" dirty="0" smtClean="0"/>
              <a:t>TO KNOW</a:t>
            </a:r>
            <a:br>
              <a:rPr lang="en-US" sz="28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514600" y="15240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SABER	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696200" cy="39512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 know facts or information</a:t>
            </a:r>
          </a:p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prueba</a:t>
            </a:r>
            <a:r>
              <a:rPr lang="en-US" dirty="0" smtClean="0"/>
              <a:t> </a:t>
            </a:r>
            <a:r>
              <a:rPr lang="en-US" dirty="0" err="1" smtClean="0"/>
              <a:t>mañana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sabes</a:t>
            </a:r>
            <a:r>
              <a:rPr lang="en-US" dirty="0" smtClean="0"/>
              <a:t> la </a:t>
            </a:r>
            <a:r>
              <a:rPr lang="en-US" dirty="0" err="1" smtClean="0"/>
              <a:t>dirección</a:t>
            </a:r>
            <a:r>
              <a:rPr lang="en-US" dirty="0" smtClean="0"/>
              <a:t> de Ana</a:t>
            </a:r>
          </a:p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Grosse Pointe.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To know how to do something</a:t>
            </a:r>
          </a:p>
          <a:p>
            <a:r>
              <a:rPr lang="en-US" dirty="0" err="1" smtClean="0"/>
              <a:t>Sabemos</a:t>
            </a:r>
            <a:r>
              <a:rPr lang="en-US" dirty="0" smtClean="0"/>
              <a:t> </a:t>
            </a:r>
            <a:r>
              <a:rPr lang="en-US" dirty="0" err="1" smtClean="0"/>
              <a:t>jugar</a:t>
            </a:r>
            <a:r>
              <a:rPr lang="en-US" dirty="0" smtClean="0"/>
              <a:t> al </a:t>
            </a:r>
            <a:r>
              <a:rPr lang="en-US" dirty="0" err="1" smtClean="0"/>
              <a:t>ajedrez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 err="1" smtClean="0"/>
              <a:t>cocinar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371600"/>
            <a:ext cx="7696200" cy="50292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butlerr\AppData\Local\Microsoft\Windows\Temporary Internet Files\Content.IE5\E626UT6Y\MC9002508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5642"/>
            <a:ext cx="1680927" cy="13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utlerr\AppData\Local\Microsoft\Windows\Temporary Internet Files\Content.IE5\E626UT6Y\MM90035672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82" y="4448013"/>
            <a:ext cx="2145547" cy="21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*Helpful hint!</a:t>
            </a:r>
            <a:endParaRPr lang="en-US" b="1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579895" y="1752600"/>
            <a:ext cx="76200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92D050"/>
                </a:solidFill>
              </a:rPr>
              <a:t>When you see an infinitive verb like “</a:t>
            </a:r>
            <a:r>
              <a:rPr lang="en-US" b="1" dirty="0" err="1" smtClean="0">
                <a:solidFill>
                  <a:srgbClr val="92D050"/>
                </a:solidFill>
              </a:rPr>
              <a:t>cocinar</a:t>
            </a:r>
            <a:r>
              <a:rPr lang="en-US" b="1" dirty="0" smtClean="0">
                <a:solidFill>
                  <a:srgbClr val="92D050"/>
                </a:solidFill>
              </a:rPr>
              <a:t>” or “</a:t>
            </a:r>
            <a:r>
              <a:rPr lang="en-US" b="1" dirty="0" err="1" smtClean="0">
                <a:solidFill>
                  <a:srgbClr val="92D050"/>
                </a:solidFill>
              </a:rPr>
              <a:t>nadar</a:t>
            </a:r>
            <a:r>
              <a:rPr lang="en-US" b="1" dirty="0" smtClean="0">
                <a:solidFill>
                  <a:srgbClr val="92D050"/>
                </a:solidFill>
              </a:rPr>
              <a:t>,” it’s probably </a:t>
            </a:r>
            <a:r>
              <a:rPr lang="en-US" b="1" dirty="0" smtClean="0">
                <a:solidFill>
                  <a:srgbClr val="0070C0"/>
                </a:solidFill>
              </a:rPr>
              <a:t>saber</a:t>
            </a:r>
            <a:r>
              <a:rPr lang="en-US" b="1" dirty="0" smtClean="0">
                <a:solidFill>
                  <a:srgbClr val="92D050"/>
                </a:solidFill>
              </a:rPr>
              <a:t>.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r>
              <a:rPr lang="en-US" b="1" dirty="0" smtClean="0"/>
              <a:t>*Helpful hint!</a:t>
            </a:r>
            <a:endParaRPr lang="en-US" b="1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579895" y="1752600"/>
            <a:ext cx="7620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92D050"/>
                </a:solidFill>
              </a:rPr>
              <a:t>Yo</a:t>
            </a:r>
            <a:r>
              <a:rPr lang="en-US" b="1" dirty="0" smtClean="0">
                <a:solidFill>
                  <a:srgbClr val="92D050"/>
                </a:solidFill>
              </a:rPr>
              <a:t> ____________ </a:t>
            </a:r>
            <a:r>
              <a:rPr lang="en-US" b="1" dirty="0" err="1" smtClean="0">
                <a:solidFill>
                  <a:srgbClr val="92D050"/>
                </a:solidFill>
              </a:rPr>
              <a:t>bailar</a:t>
            </a:r>
            <a:r>
              <a:rPr lang="en-US" b="1" dirty="0" smtClean="0">
                <a:solidFill>
                  <a:srgbClr val="92D050"/>
                </a:solidFill>
              </a:rPr>
              <a:t>.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butlerr\AppData\Local\Microsoft\Windows\Temporary Internet Files\Content.IE5\1JR43B98\MM91000108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2542045" cy="317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3688920" y="4495800"/>
            <a:ext cx="4238787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92D050"/>
                </a:solidFill>
              </a:rPr>
              <a:t>I </a:t>
            </a:r>
            <a:r>
              <a:rPr lang="en-US" b="1" dirty="0" smtClean="0">
                <a:solidFill>
                  <a:srgbClr val="0070C0"/>
                </a:solidFill>
              </a:rPr>
              <a:t>know </a:t>
            </a:r>
            <a:r>
              <a:rPr lang="en-US" b="1" dirty="0" smtClean="0">
                <a:solidFill>
                  <a:srgbClr val="92D050"/>
                </a:solidFill>
              </a:rPr>
              <a:t>how to dance.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2590800" y="1943100"/>
            <a:ext cx="2527193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sé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958219">
            <a:off x="4666856" y="664277"/>
            <a:ext cx="3399903" cy="1660623"/>
          </a:xfrm>
          <a:prstGeom prst="rect">
            <a:avLst/>
          </a:prstGeom>
          <a:gradFill>
            <a:gsLst>
              <a:gs pos="0">
                <a:srgbClr val="5E9EFF">
                  <a:alpha val="21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“how to” 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is implied!</a:t>
            </a:r>
            <a:endParaRPr lang="en-US" b="1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>
                <a:solidFill>
                  <a:srgbClr val="FF0000"/>
                </a:solidFill>
              </a:rPr>
              <a:t>Conocer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2800" dirty="0" smtClean="0"/>
              <a:t>TO KNOW</a:t>
            </a:r>
            <a:br>
              <a:rPr lang="en-US" sz="28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438400" y="1524000"/>
            <a:ext cx="3657600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CONOCER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81000" y="2174875"/>
            <a:ext cx="7696200" cy="39512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 be familiar with people</a:t>
            </a:r>
          </a:p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conozco</a:t>
            </a:r>
            <a:r>
              <a:rPr lang="en-US" dirty="0" smtClean="0"/>
              <a:t> a </a:t>
            </a:r>
            <a:r>
              <a:rPr lang="en-US" dirty="0" err="1" smtClean="0"/>
              <a:t>Paco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conoces</a:t>
            </a:r>
            <a:r>
              <a:rPr lang="en-US" dirty="0" smtClean="0"/>
              <a:t> a mi </a:t>
            </a:r>
            <a:r>
              <a:rPr lang="en-US" dirty="0" err="1" smtClean="0"/>
              <a:t>familia</a:t>
            </a:r>
            <a:r>
              <a:rPr lang="en-US" dirty="0" smtClean="0"/>
              <a:t>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To be familiar with places</a:t>
            </a:r>
          </a:p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conozco</a:t>
            </a:r>
            <a:r>
              <a:rPr lang="en-US" dirty="0" smtClean="0"/>
              <a:t> Grosse Pointe.</a:t>
            </a:r>
          </a:p>
          <a:p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conocen</a:t>
            </a:r>
            <a:r>
              <a:rPr lang="en-US" dirty="0" smtClean="0"/>
              <a:t> Cedar Point.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1371600"/>
            <a:ext cx="7924800" cy="5029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66091"/>
            <a:ext cx="3576637" cy="203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2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*Helpful hint!</a:t>
            </a:r>
            <a:endParaRPr lang="en-US" b="1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579895" y="1752600"/>
            <a:ext cx="76200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92D050"/>
                </a:solidFill>
              </a:rPr>
              <a:t>When you see a person’s name after the personal “a,” it’s probably </a:t>
            </a:r>
            <a:r>
              <a:rPr lang="en-US" b="1" dirty="0" err="1" smtClean="0">
                <a:solidFill>
                  <a:srgbClr val="FF0000"/>
                </a:solidFill>
              </a:rPr>
              <a:t>conocer</a:t>
            </a:r>
            <a:r>
              <a:rPr lang="en-US" b="1" dirty="0" smtClean="0">
                <a:solidFill>
                  <a:srgbClr val="92D050"/>
                </a:solidFill>
              </a:rPr>
              <a:t>.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r>
              <a:rPr lang="en-US" b="1" dirty="0" smtClean="0"/>
              <a:t>*Helpful hint!</a:t>
            </a:r>
            <a:endParaRPr lang="en-US" b="1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579895" y="1752600"/>
            <a:ext cx="7620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92D050"/>
                </a:solidFill>
              </a:rPr>
              <a:t>Yo</a:t>
            </a:r>
            <a:r>
              <a:rPr lang="en-US" b="1" dirty="0" smtClean="0">
                <a:solidFill>
                  <a:srgbClr val="92D050"/>
                </a:solidFill>
              </a:rPr>
              <a:t> _____________ a Claudia.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3688920" y="4495800"/>
            <a:ext cx="4238787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92D050"/>
                </a:solidFill>
              </a:rPr>
              <a:t>I </a:t>
            </a:r>
            <a:r>
              <a:rPr lang="en-US" b="1" dirty="0" smtClean="0">
                <a:solidFill>
                  <a:srgbClr val="FF0000"/>
                </a:solidFill>
              </a:rPr>
              <a:t>know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92D050"/>
                </a:solidFill>
              </a:rPr>
              <a:t>Claudia.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2209800" y="1935480"/>
            <a:ext cx="2527193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conozco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958219">
            <a:off x="4666856" y="664277"/>
            <a:ext cx="3399903" cy="1660623"/>
          </a:xfrm>
          <a:prstGeom prst="rect">
            <a:avLst/>
          </a:prstGeom>
          <a:gradFill>
            <a:gsLst>
              <a:gs pos="0">
                <a:srgbClr val="5E9EFF">
                  <a:alpha val="21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We don’t have the personal “a”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in English</a:t>
            </a:r>
            <a:endParaRPr lang="en-US" sz="3200" b="1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099" name="Picture 3" descr="C:\Users\butlerr\AppData\Local\Microsoft\Windows\Temporary Internet Files\Content.IE5\3K5VT8Q7\MP90044659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2" y="3962154"/>
            <a:ext cx="3383461" cy="26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468</TotalTime>
  <Words>249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¿Saber o Conocer?</vt:lpstr>
      <vt:lpstr>Saber</vt:lpstr>
      <vt:lpstr>Conocer</vt:lpstr>
      <vt:lpstr> Saber  TO KNOW  </vt:lpstr>
      <vt:lpstr>*Helpful hint!</vt:lpstr>
      <vt:lpstr>*Helpful hint!</vt:lpstr>
      <vt:lpstr> Conocer TO KNOW  </vt:lpstr>
      <vt:lpstr>*Helpful hint!</vt:lpstr>
      <vt:lpstr>*Helpful hint!</vt:lpstr>
      <vt:lpstr> Saber vs Conocer Both mean TO KNOW  </vt:lpstr>
      <vt:lpstr>¿Listos para alguna práctica?</vt:lpstr>
      <vt:lpstr>Las formas</vt:lpstr>
    </vt:vector>
  </TitlesOfParts>
  <Company>Grosse Pointe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Saber vs Conocer Both mean TO KNOW</dc:title>
  <dc:creator>spadac</dc:creator>
  <cp:lastModifiedBy>Butler, Rachel</cp:lastModifiedBy>
  <cp:revision>41</cp:revision>
  <dcterms:created xsi:type="dcterms:W3CDTF">2010-10-14T11:38:20Z</dcterms:created>
  <dcterms:modified xsi:type="dcterms:W3CDTF">2015-01-14T21:34:11Z</dcterms:modified>
</cp:coreProperties>
</file>